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7" r:id="rId1"/>
  </p:sldMasterIdLst>
  <p:notesMasterIdLst>
    <p:notesMasterId r:id="rId26"/>
  </p:notesMasterIdLst>
  <p:sldIdLst>
    <p:sldId id="278" r:id="rId2"/>
    <p:sldId id="392" r:id="rId3"/>
    <p:sldId id="421" r:id="rId4"/>
    <p:sldId id="320" r:id="rId5"/>
    <p:sldId id="429" r:id="rId6"/>
    <p:sldId id="426" r:id="rId7"/>
    <p:sldId id="427" r:id="rId8"/>
    <p:sldId id="428" r:id="rId9"/>
    <p:sldId id="433" r:id="rId10"/>
    <p:sldId id="430" r:id="rId11"/>
    <p:sldId id="431" r:id="rId12"/>
    <p:sldId id="432" r:id="rId13"/>
    <p:sldId id="401" r:id="rId14"/>
    <p:sldId id="402" r:id="rId15"/>
    <p:sldId id="403" r:id="rId16"/>
    <p:sldId id="404" r:id="rId17"/>
    <p:sldId id="405" r:id="rId18"/>
    <p:sldId id="280" r:id="rId19"/>
    <p:sldId id="321" r:id="rId20"/>
    <p:sldId id="281" r:id="rId21"/>
    <p:sldId id="375" r:id="rId22"/>
    <p:sldId id="406" r:id="rId23"/>
    <p:sldId id="369" r:id="rId24"/>
    <p:sldId id="41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00"/>
    <a:srgbClr val="45DF57"/>
    <a:srgbClr val="0066FF"/>
    <a:srgbClr val="006600"/>
    <a:srgbClr val="3333CC"/>
    <a:srgbClr val="99FF99"/>
    <a:srgbClr val="66CCFF"/>
    <a:srgbClr val="000099"/>
    <a:srgbClr val="C9A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5" d="100"/>
          <a:sy n="85" d="100"/>
        </p:scale>
        <p:origin x="132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89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2722C8C-065A-49EB-A902-06B9FBAD0C33}" type="datetimeFigureOut">
              <a:rPr lang="ru-RU"/>
              <a:pPr>
                <a:defRPr/>
              </a:pPr>
              <a:t>14.04.2026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0E73665-5702-4991-A19C-4D2456B43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078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3CCF48-6D19-4FBB-875E-84CF2BCA8C63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033514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7CCF9C-9BAB-48DE-B70C-1331AA68D772}" type="slidenum">
              <a:rPr lang="ru-RU" smtClean="0"/>
              <a:pPr/>
              <a:t>19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80447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3FAB2E85-0CE5-4839-9D22-6A417E8EC6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09105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FAF9E99E-4764-4AD2-90AA-0D6868246B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527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FAF9E99E-4764-4AD2-90AA-0D6868246B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3658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FAF9E99E-4764-4AD2-90AA-0D6868246B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90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FAF9E99E-4764-4AD2-90AA-0D6868246B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0103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FAF9E99E-4764-4AD2-90AA-0D6868246B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298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6552B-C936-4B5F-B372-1BEBF7D572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1935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D3EF5F-B5CB-4E85-82E6-E560BAFE4A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33758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F6DED2-1CD9-4902-94D4-192AEE8ACB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12648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3C96E8E4-7D9C-4568-AE55-4663B6EF56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003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FA6AD52C-AB03-4E02-82F6-8C2B01991E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33578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173A72C7-CFA0-4423-B678-E003B4A01A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9897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8F13E0-E46A-419C-8BA7-FF0A2F8EC4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68813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CE0022-6790-4653-9BEB-55D181F210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5354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81CEA-AE0C-4C1B-83B4-9B55837546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0105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F39C9B0E-86D5-40E8-9750-89EBD605BB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85648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FAF9E99E-4764-4AD2-90AA-0D6868246B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790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  <p:sldLayoutId id="2147484069" r:id="rId12"/>
    <p:sldLayoutId id="2147484070" r:id="rId13"/>
    <p:sldLayoutId id="2147484071" r:id="rId14"/>
    <p:sldLayoutId id="2147484072" r:id="rId15"/>
    <p:sldLayoutId id="2147484073" r:id="rId16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wmf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5617" y="453902"/>
            <a:ext cx="7272808" cy="31051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dirty="0" smtClean="0">
                <a:latin typeface="+mn-lt"/>
              </a:rPr>
              <a:t/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«Формирование у дошкольников 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основ безопасности жизнедеятельности 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и здорового образа жизни»</a:t>
            </a:r>
          </a:p>
        </p:txBody>
      </p:sp>
      <p:pic>
        <p:nvPicPr>
          <p:cNvPr id="5" name="Picture 5" descr="8"/>
          <p:cNvPicPr>
            <a:picLocks noChangeAspect="1" noChangeArrowheads="1"/>
          </p:cNvPicPr>
          <p:nvPr/>
        </p:nvPicPr>
        <p:blipFill>
          <a:blip r:embed="rId3"/>
          <a:srcRect l="806" t="29999" r="1575" b="28841"/>
          <a:stretch>
            <a:fillRect/>
          </a:stretch>
        </p:blipFill>
        <p:spPr bwMode="auto">
          <a:xfrm>
            <a:off x="0" y="5202238"/>
            <a:ext cx="9144000" cy="1655762"/>
          </a:xfrm>
          <a:prstGeom prst="rect">
            <a:avLst/>
          </a:prstGeom>
          <a:gradFill rotWithShape="1">
            <a:gsLst>
              <a:gs pos="0">
                <a:srgbClr val="0A8DD3"/>
              </a:gs>
              <a:gs pos="80000">
                <a:srgbClr val="11B9FF"/>
              </a:gs>
              <a:gs pos="100000">
                <a:srgbClr val="0DBCFF"/>
              </a:gs>
            </a:gsLst>
            <a:lin ang="16200000"/>
          </a:gra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/>
        </p:spPr>
      </p:pic>
      <p:pic>
        <p:nvPicPr>
          <p:cNvPr id="3076" name="Picture 8" descr="C:\Users\Евгений\Downloads\торент\102970604_4979214__xMx0X6ktJY_1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5445125"/>
            <a:ext cx="22320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9" descr="C:\Users\Евгений\Downloads\торент\img30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5300663"/>
            <a:ext cx="233997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 descr="http://player.myshared.ru/825697/data/images/img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445125"/>
            <a:ext cx="22685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4" descr="http://prosto-roditeli.ru/wp-content/uploads/2015/07/%D0%9A%D0%B0%D0%BA-%D1%81%D0%B4%D0%B5%D0%BB%D0%B0%D1%82%D1%8C-%D0%B6%D0%B8%D0%BB%D0%B8%D1%89%D0%B5-%D0%B1%D0%B5%D0%B7%D0%BE%D0%BF%D0%B0%D1%81%D0%BD%D1%8B%D0%BC-%D0%B4%D0%BB%D1%8F-%D0%BC%D0%B0%D0%BB%D1%8B%D1%88%D0%B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5445125"/>
            <a:ext cx="22320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1"/>
          <p:cNvSpPr>
            <a:spLocks noChangeArrowheads="1"/>
          </p:cNvSpPr>
          <p:nvPr/>
        </p:nvSpPr>
        <p:spPr bwMode="auto">
          <a:xfrm>
            <a:off x="1835150" y="995005"/>
            <a:ext cx="67691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400" b="1" dirty="0">
                <a:solidFill>
                  <a:srgbClr val="7030A0"/>
                </a:solidFill>
                <a:latin typeface="Arial" charset="0"/>
                <a:ea typeface="Times New Roman" pitchFamily="18" charset="0"/>
                <a:cs typeface="Arial" charset="0"/>
              </a:rPr>
              <a:t>«Педагогическая ситуация»</a:t>
            </a:r>
            <a:r>
              <a:rPr lang="ru-RU" sz="2400" dirty="0">
                <a:solidFill>
                  <a:srgbClr val="7030A0"/>
                </a:solidFill>
                <a:latin typeface="Arial" charset="0"/>
                <a:ea typeface="Times New Roman" pitchFamily="18" charset="0"/>
                <a:cs typeface="Arial" charset="0"/>
              </a:rPr>
              <a:t> №</a:t>
            </a:r>
            <a:r>
              <a:rPr lang="ru-RU" sz="2400" dirty="0" smtClean="0">
                <a:solidFill>
                  <a:srgbClr val="7030A0"/>
                </a:solidFill>
                <a:latin typeface="Arial" charset="0"/>
                <a:ea typeface="Times New Roman" pitchFamily="18" charset="0"/>
                <a:cs typeface="Arial" charset="0"/>
              </a:rPr>
              <a:t>1</a:t>
            </a:r>
          </a:p>
          <a:p>
            <a:pPr algn="just" eaLnBrk="0" hangingPunct="0"/>
            <a:endParaRPr lang="ru-RU" sz="1100" b="1" u="sng" dirty="0">
              <a:solidFill>
                <a:srgbClr val="7030A0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algn="just" eaLnBrk="0" hangingPunct="0"/>
            <a:r>
              <a:rPr lang="ru-RU" sz="2000" b="1" u="sng" dirty="0" smtClean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Ситуация</a:t>
            </a:r>
            <a:r>
              <a:rPr lang="ru-RU" sz="2000" b="1" u="sng" dirty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:</a:t>
            </a:r>
            <a:r>
              <a:rPr lang="ru-RU" sz="2000" dirty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   </a:t>
            </a:r>
            <a:r>
              <a:rPr lang="ru-RU" sz="2000" dirty="0">
                <a:solidFill>
                  <a:srgbClr val="002060"/>
                </a:solidFill>
                <a:latin typeface="Arial" charset="0"/>
                <a:ea typeface="Times New Roman" pitchFamily="18" charset="0"/>
                <a:cs typeface="Arial" charset="0"/>
              </a:rPr>
              <a:t>Назовите правила поведения при контакте с домашней и бродячей собакой.</a:t>
            </a:r>
          </a:p>
        </p:txBody>
      </p:sp>
      <p:sp>
        <p:nvSpPr>
          <p:cNvPr id="47108" name="Rectangle 2"/>
          <p:cNvSpPr>
            <a:spLocks noChangeArrowheads="1"/>
          </p:cNvSpPr>
          <p:nvPr/>
        </p:nvSpPr>
        <p:spPr bwMode="auto">
          <a:xfrm>
            <a:off x="467544" y="2575778"/>
            <a:ext cx="820814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7030A0"/>
                </a:solidFill>
                <a:latin typeface="Arial" charset="0"/>
                <a:ea typeface="Times New Roman" pitchFamily="18" charset="0"/>
                <a:cs typeface="Arial" charset="0"/>
              </a:rPr>
              <a:t>«Педагогическая ситуация»</a:t>
            </a:r>
            <a:r>
              <a:rPr lang="ru-RU" sz="2400" dirty="0">
                <a:solidFill>
                  <a:srgbClr val="7030A0"/>
                </a:solidFill>
                <a:latin typeface="Arial" charset="0"/>
                <a:ea typeface="Times New Roman" pitchFamily="18" charset="0"/>
                <a:cs typeface="Arial" charset="0"/>
              </a:rPr>
              <a:t> № 2</a:t>
            </a:r>
          </a:p>
          <a:p>
            <a:pPr eaLnBrk="0" hangingPunct="0"/>
            <a:endParaRPr lang="ru-RU" sz="1050" b="1" u="sng" dirty="0" smtClean="0">
              <a:solidFill>
                <a:srgbClr val="C00000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 u="sng" dirty="0" smtClean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Ситуация</a:t>
            </a:r>
            <a:r>
              <a:rPr lang="ru-RU" sz="2400" b="1" dirty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: </a:t>
            </a:r>
            <a:r>
              <a:rPr lang="ru-RU" sz="2400" dirty="0">
                <a:solidFill>
                  <a:srgbClr val="002060"/>
                </a:solidFill>
                <a:latin typeface="Arial" charset="0"/>
                <a:ea typeface="Times New Roman" pitchFamily="18" charset="0"/>
                <a:cs typeface="Arial" charset="0"/>
              </a:rPr>
              <a:t>Назовите правила поведения при встрече с незнакомцем?</a:t>
            </a:r>
          </a:p>
          <a:p>
            <a:pPr eaLnBrk="0" hangingPunct="0"/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47109" name="Rectangle 3"/>
          <p:cNvSpPr>
            <a:spLocks noChangeArrowheads="1"/>
          </p:cNvSpPr>
          <p:nvPr/>
        </p:nvSpPr>
        <p:spPr bwMode="auto">
          <a:xfrm>
            <a:off x="323850" y="4776439"/>
            <a:ext cx="6985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400" b="1" dirty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«</a:t>
            </a:r>
            <a:r>
              <a:rPr lang="ru-RU" sz="2400" b="1" dirty="0" err="1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Педагогическиая</a:t>
            </a:r>
            <a:r>
              <a:rPr lang="ru-RU" sz="2400" b="1" dirty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 ситуация» №3</a:t>
            </a:r>
            <a:endParaRPr lang="ru-RU" sz="2400" dirty="0">
              <a:solidFill>
                <a:schemeClr val="accent1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algn="just" eaLnBrk="0" hangingPunct="0"/>
            <a:endParaRPr lang="ru-RU" sz="1200" b="1" u="sng" dirty="0" smtClean="0">
              <a:solidFill>
                <a:srgbClr val="C00000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 u="sng" dirty="0" smtClean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Ситуация</a:t>
            </a:r>
            <a:r>
              <a:rPr lang="ru-RU" sz="2400" b="1" dirty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: </a:t>
            </a:r>
            <a:r>
              <a:rPr lang="ru-RU" sz="2400" dirty="0">
                <a:solidFill>
                  <a:schemeClr val="accent1"/>
                </a:solidFill>
                <a:latin typeface="Arial" charset="0"/>
                <a:ea typeface="Times New Roman" pitchFamily="18" charset="0"/>
                <a:cs typeface="Arial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charset="0"/>
                <a:ea typeface="Times New Roman" pitchFamily="18" charset="0"/>
                <a:cs typeface="Arial" charset="0"/>
              </a:rPr>
              <a:t>Назовите правила поведения при пожаре в  квартире.</a:t>
            </a:r>
          </a:p>
        </p:txBody>
      </p:sp>
      <p:sp>
        <p:nvSpPr>
          <p:cNvPr id="6" name="Овал 5"/>
          <p:cNvSpPr/>
          <p:nvPr/>
        </p:nvSpPr>
        <p:spPr>
          <a:xfrm>
            <a:off x="7092231" y="654659"/>
            <a:ext cx="985837" cy="93662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868144" y="2293789"/>
            <a:ext cx="985837" cy="9350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051417" y="4364354"/>
            <a:ext cx="1008063" cy="936625"/>
          </a:xfrm>
          <a:prstGeom prst="ellipse">
            <a:avLst/>
          </a:prstGeom>
          <a:solidFill>
            <a:srgbClr val="00A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684213" y="502601"/>
            <a:ext cx="748665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 b="1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Психологическая разминка</a:t>
            </a:r>
            <a:r>
              <a:rPr lang="ru-RU" sz="36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.</a:t>
            </a:r>
          </a:p>
          <a:p>
            <a:pPr algn="ctr" eaLnBrk="0" hangingPunct="0"/>
            <a:endParaRPr lang="ru-RU" sz="1600" dirty="0">
              <a:solidFill>
                <a:srgbClr val="C0000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algn="ctr" eaLnBrk="0" hangingPunct="0"/>
            <a:r>
              <a:rPr lang="ru-RU" sz="3600" dirty="0">
                <a:solidFill>
                  <a:srgbClr val="C00000"/>
                </a:solidFill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ru-RU" sz="3200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Шуточная сценка из сказки</a:t>
            </a:r>
          </a:p>
          <a:p>
            <a:pPr algn="ctr" eaLnBrk="0" hangingPunct="0"/>
            <a:r>
              <a:rPr lang="ru-RU" sz="3200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«Бабушка и Красная шапочка» </a:t>
            </a:r>
          </a:p>
        </p:txBody>
      </p:sp>
      <p:pic>
        <p:nvPicPr>
          <p:cNvPr id="14339" name="Picture 5" descr="http://cs625217.vk.me/v625217290/38a0b/V61_htOBqX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664" y="2672679"/>
            <a:ext cx="6048671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1259632" y="701988"/>
            <a:ext cx="777686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400" b="1" dirty="0">
                <a:solidFill>
                  <a:schemeClr val="accent1"/>
                </a:solidFill>
                <a:ea typeface="Calibri" pitchFamily="34" charset="0"/>
                <a:cs typeface="Times New Roman" pitchFamily="18" charset="0"/>
              </a:rPr>
              <a:t>Задание.</a:t>
            </a:r>
            <a:r>
              <a:rPr lang="ru-RU" sz="2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«Сказка ложь, да в ней намек»</a:t>
            </a:r>
            <a:endParaRPr lang="ru-RU" sz="2400" dirty="0">
              <a:solidFill>
                <a:srgbClr val="0066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Всем известны сказки (большинство), содержащие примеры нарушения героями правил </a:t>
            </a:r>
            <a:r>
              <a:rPr lang="ru-RU" sz="2400" b="1" dirty="0">
                <a:solidFill>
                  <a:schemeClr val="accent1"/>
                </a:solidFill>
                <a:ea typeface="Calibri" pitchFamily="34" charset="0"/>
                <a:cs typeface="Times New Roman" pitchFamily="18" charset="0"/>
              </a:rPr>
              <a:t>безопасного поведения</a:t>
            </a:r>
            <a:r>
              <a:rPr lang="ru-RU" sz="2400" dirty="0">
                <a:solidFill>
                  <a:schemeClr val="accent1"/>
                </a:solidFill>
                <a:ea typeface="Calibri" pitchFamily="34" charset="0"/>
                <a:cs typeface="Times New Roman" pitchFamily="18" charset="0"/>
              </a:rPr>
              <a:t>. </a:t>
            </a:r>
          </a:p>
          <a:p>
            <a:pPr eaLnBrk="0" hangingPunct="0"/>
            <a:endParaRPr lang="ru-RU" sz="1600" dirty="0" smtClean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1600" dirty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Вопрос </a:t>
            </a:r>
            <a:r>
              <a:rPr lang="ru-RU" sz="24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1:</a:t>
            </a:r>
            <a:r>
              <a:rPr lang="ru-RU" sz="2400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Назовите сказки, где нарушение основ безопасности жизнедеятельности привело к печальным последствиям. Объяснить почему?</a:t>
            </a:r>
          </a:p>
          <a:p>
            <a:pPr eaLnBrk="0" hangingPunct="0"/>
            <a:endParaRPr lang="ru-RU" sz="2400" b="1" dirty="0" smtClean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 smtClean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Вопрос </a:t>
            </a:r>
            <a:r>
              <a:rPr lang="ru-RU" sz="2400" b="1" dirty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2:</a:t>
            </a:r>
            <a:r>
              <a:rPr lang="ru-RU" sz="2400" dirty="0">
                <a:solidFill>
                  <a:srgbClr val="0066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Можно «переиначить» сказку так, чтобы герои воспользовались правилами безопасности.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1619250" y="611188"/>
            <a:ext cx="644525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eaLnBrk="0" hangingPunct="0">
              <a:tabLst>
                <a:tab pos="342900" algn="l"/>
              </a:tabLst>
            </a:pPr>
            <a:r>
              <a:rPr lang="ru-RU" sz="2400" b="1" u="sng" dirty="0">
                <a:solidFill>
                  <a:srgbClr val="006600"/>
                </a:solidFill>
                <a:latin typeface="Arial" charset="0"/>
                <a:ea typeface="Calibri" pitchFamily="34" charset="0"/>
                <a:cs typeface="Arial" charset="0"/>
              </a:rPr>
              <a:t>ТРЕНИНГ "МОЁ ЗДОРОВЬЕ" </a:t>
            </a:r>
          </a:p>
          <a:p>
            <a:pPr indent="342900" eaLnBrk="0" hangingPunct="0">
              <a:tabLst>
                <a:tab pos="342900" algn="l"/>
              </a:tabLst>
            </a:pPr>
            <a:endParaRPr lang="ru-RU" sz="2400" dirty="0">
              <a:latin typeface="Arial" charset="0"/>
              <a:ea typeface="Calibri" pitchFamily="34" charset="0"/>
              <a:cs typeface="Arial" charset="0"/>
            </a:endParaRP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1. Ваш любимый напиток? </a:t>
            </a:r>
            <a:endParaRPr lang="ru-RU" sz="2400" dirty="0">
              <a:solidFill>
                <a:schemeClr val="accent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а) вода (4);</a:t>
            </a: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б) натуральные соки (5);</a:t>
            </a: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в) газированные напитки (3);</a:t>
            </a: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г) вино (2);	</a:t>
            </a: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д) пиво(1);</a:t>
            </a: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е) водка (0).</a:t>
            </a:r>
          </a:p>
          <a:p>
            <a:pPr indent="342900" eaLnBrk="0" hangingPunct="0">
              <a:tabLst>
                <a:tab pos="342900" algn="l"/>
              </a:tabLst>
            </a:pPr>
            <a:endParaRPr lang="ru-RU" sz="2400" dirty="0">
              <a:solidFill>
                <a:srgbClr val="C0000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2. Как Вы относитесь к жирной пище? </a:t>
            </a:r>
            <a:endParaRPr lang="ru-RU" sz="2400" dirty="0">
              <a:solidFill>
                <a:schemeClr val="accent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а) люблю (0);</a:t>
            </a: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б) терпеть не могу (5); </a:t>
            </a:r>
          </a:p>
          <a:p>
            <a:pPr indent="342900"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в) смотря что (2).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1691680" y="811134"/>
            <a:ext cx="712879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2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3. Если Вас одолела бессонница, Вы: </a:t>
            </a:r>
            <a:endParaRPr lang="ru-RU" sz="2200" dirty="0">
              <a:solidFill>
                <a:schemeClr val="accent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а) даже не знаете, что это такое (5);</a:t>
            </a: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б) встаете и не пытаетесь уснуть (1);</a:t>
            </a: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в) срочно пьешь снотворное (0);</a:t>
            </a: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г) что-нибудь читаешь (3);</a:t>
            </a: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д) включаешь телевизор (2).</a:t>
            </a:r>
          </a:p>
          <a:p>
            <a:pPr eaLnBrk="0" hangingPunct="0"/>
            <a:endParaRPr lang="ru-RU" sz="2200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22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4. Если у вас нет жалоб, ходите ли Вы к врачам? </a:t>
            </a:r>
            <a:endParaRPr lang="ru-RU" sz="2200" dirty="0">
              <a:solidFill>
                <a:schemeClr val="accent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а) да, ходите регулярно (5);</a:t>
            </a: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б) так хочется лишний раз услышать, что ты - здорова (4);</a:t>
            </a: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в) нет, эти врачи обязательно найдут какую-нибудь болячку (1);</a:t>
            </a: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г) нет на это времени (2);</a:t>
            </a:r>
          </a:p>
          <a:p>
            <a:pPr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д) терпеть не могу врачей! (0).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835150" y="836613"/>
            <a:ext cx="6625282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342900" algn="l"/>
              </a:tabLst>
            </a:pPr>
            <a:r>
              <a:rPr lang="ru-RU" sz="24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5. Если что-то заболело, сразу ли Вы обратитесь к врачу? </a:t>
            </a:r>
            <a:endParaRPr lang="ru-RU" sz="2400" dirty="0">
              <a:solidFill>
                <a:schemeClr val="accent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а) конечно (5);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б) да, кроме стоматолога (3);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в) если болит очень сильно (1)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г) потяну время: а вдруг пройдет?(0)</a:t>
            </a:r>
          </a:p>
          <a:p>
            <a:pPr eaLnBrk="0" hangingPunct="0">
              <a:tabLst>
                <a:tab pos="342900" algn="l"/>
              </a:tabLst>
            </a:pPr>
            <a:endParaRPr lang="ru-RU" sz="2400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>
              <a:tabLst>
                <a:tab pos="342900" algn="l"/>
              </a:tabLst>
            </a:pPr>
            <a:r>
              <a:rPr lang="ru-RU" sz="24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6. Дружите ли Вы со спортом? </a:t>
            </a:r>
            <a:endParaRPr lang="ru-RU" sz="2400" dirty="0">
              <a:solidFill>
                <a:schemeClr val="accent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а) регулярно им занимаюсь (5);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б) иногда бегаю (4);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в) только во время отпуска (2);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г) нет на это времени (1);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д) боже упаси! (0).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1692275" y="1052513"/>
            <a:ext cx="65881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342900" algn="l"/>
              </a:tabLst>
            </a:pPr>
            <a:r>
              <a:rPr lang="ru-RU" sz="24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7. Принимаете ли Вы лекарства? </a:t>
            </a:r>
            <a:endParaRPr lang="ru-RU" sz="2400" dirty="0">
              <a:solidFill>
                <a:schemeClr val="accent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а) мне это не нужно (5);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б) если врач пропишет (4);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в) да, регулярно - я сам себе врач (1);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г) нет, даже если врач настаивает (0).</a:t>
            </a:r>
          </a:p>
          <a:p>
            <a:pPr eaLnBrk="0" hangingPunct="0">
              <a:tabLst>
                <a:tab pos="342900" algn="l"/>
              </a:tabLst>
            </a:pPr>
            <a:endParaRPr lang="ru-RU" sz="2400" dirty="0">
              <a:solidFill>
                <a:srgbClr val="C0000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>
              <a:tabLst>
                <a:tab pos="342900" algn="l"/>
              </a:tabLst>
            </a:pPr>
            <a:r>
              <a:rPr lang="ru-RU" sz="24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8. Если у вас дурное настроение, Вы: </a:t>
            </a:r>
            <a:endParaRPr lang="ru-RU" sz="2400" dirty="0">
              <a:solidFill>
                <a:schemeClr val="accent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а) идете прогуляться (5);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б) переживаете в себе (0);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в) срываетесь на близких (2);</a:t>
            </a:r>
          </a:p>
          <a:p>
            <a:pPr eaLnBrk="0" hangingPunct="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г) принимаете успокаивающие средства (1).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1547664" y="651317"/>
            <a:ext cx="7200800" cy="555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ru-RU" b="1" u="sng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0-8 БАЛЛОВ</a:t>
            </a:r>
          </a:p>
          <a:p>
            <a:pPr algn="just" eaLnBrk="0" hangingPunct="0"/>
            <a:r>
              <a:rPr lang="ru-RU" sz="19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Вы совершенно не думаете о своем здоровье. Что ж, со временем вы можете об этом пожалеть.</a:t>
            </a:r>
          </a:p>
          <a:p>
            <a:pPr algn="just" eaLnBrk="0" hangingPunct="0"/>
            <a:r>
              <a:rPr lang="ru-RU" b="1" u="sng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9-19 БАЛЛОВ</a:t>
            </a:r>
          </a:p>
          <a:p>
            <a:pPr algn="just" eaLnBrk="0" hangingPunct="0"/>
            <a:r>
              <a:rPr lang="ru-RU" sz="19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Вы из тех людей, у которых не хватает времени заниматься собой и своим здоровьем. Хотя вы и понимаете, что это - очень плохо. Отложите на потом дела и наведайтесь к доктору!</a:t>
            </a:r>
          </a:p>
          <a:p>
            <a:pPr algn="just" eaLnBrk="0" hangingPunct="0"/>
            <a:r>
              <a:rPr lang="ru-RU" b="1" u="sng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20-30 БАЛЛОВ</a:t>
            </a:r>
          </a:p>
          <a:p>
            <a:pPr algn="just" eaLnBrk="0" hangingPunct="0"/>
            <a:r>
              <a:rPr lang="ru-RU" sz="19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Вы, к счастью, прекрасно понимаете, что нет ничего важнее, чем крепкое здоровье. Знакомо вам и такое понятие, как здоровый образ жизни.</a:t>
            </a:r>
          </a:p>
          <a:p>
            <a:pPr algn="just" eaLnBrk="0" hangingPunct="0"/>
            <a:r>
              <a:rPr lang="ru-RU" b="1" u="sng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31-35 БАЛЛОВ</a:t>
            </a:r>
          </a:p>
          <a:p>
            <a:pPr algn="just" eaLnBrk="0" hangingPunct="0"/>
            <a:r>
              <a:rPr lang="ru-RU" sz="19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Вам не кажется, что вы слишком трепетно относитесь к себе?</a:t>
            </a:r>
          </a:p>
          <a:p>
            <a:pPr algn="just" eaLnBrk="0" hangingPunct="0"/>
            <a:endParaRPr lang="ru-RU" sz="900" b="1" u="sng" dirty="0" smtClean="0">
              <a:solidFill>
                <a:schemeClr val="accent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algn="just" eaLnBrk="0" hangingPunct="0"/>
            <a:r>
              <a:rPr lang="ru-RU" b="1" u="sng" dirty="0" smtClean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БОЛЬШЕ </a:t>
            </a:r>
            <a:r>
              <a:rPr lang="ru-RU" b="1" u="sng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35 БАЛЛОВ</a:t>
            </a:r>
          </a:p>
          <a:p>
            <a:pPr algn="just" eaLnBrk="0" hangingPunct="0"/>
            <a:r>
              <a:rPr lang="ru-RU" sz="19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Да, вы, оказывается, склонны к ипохондрии! Не забывайте о том, что мнительность порой гораздо опаснее, чем само заболевание.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3125" y="188913"/>
            <a:ext cx="5381625" cy="165576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68538" y="2636838"/>
            <a:ext cx="1944687" cy="1008062"/>
          </a:xfrm>
          <a:prstGeom prst="round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388" y="2636838"/>
            <a:ext cx="1966912" cy="10080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4663" y="2636838"/>
            <a:ext cx="2117725" cy="1008062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16688" y="2565400"/>
            <a:ext cx="2232025" cy="1079500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2123728" y="332656"/>
            <a:ext cx="53292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Образовательные навыки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«Социально-коммуникативное развитие»</a:t>
            </a:r>
          </a:p>
        </p:txBody>
      </p:sp>
      <p:sp>
        <p:nvSpPr>
          <p:cNvPr id="21512" name="TextBox 8"/>
          <p:cNvSpPr txBox="1">
            <a:spLocks noChangeArrowheads="1"/>
          </p:cNvSpPr>
          <p:nvPr/>
        </p:nvSpPr>
        <p:spPr bwMode="auto">
          <a:xfrm>
            <a:off x="323850" y="2852738"/>
            <a:ext cx="179987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Патриотическое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воспитание</a:t>
            </a:r>
          </a:p>
        </p:txBody>
      </p:sp>
      <p:sp>
        <p:nvSpPr>
          <p:cNvPr id="5129" name="TextBox 9"/>
          <p:cNvSpPr txBox="1">
            <a:spLocks noChangeArrowheads="1"/>
          </p:cNvSpPr>
          <p:nvPr/>
        </p:nvSpPr>
        <p:spPr bwMode="auto">
          <a:xfrm>
            <a:off x="2484438" y="2852738"/>
            <a:ext cx="158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accent5">
                    <a:lumMod val="25000"/>
                  </a:schemeClr>
                </a:solidFill>
              </a:rPr>
              <a:t>Трудовое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accent5">
                    <a:lumMod val="25000"/>
                  </a:schemeClr>
                </a:solidFill>
              </a:rPr>
              <a:t>воспитание</a:t>
            </a:r>
          </a:p>
        </p:txBody>
      </p:sp>
      <p:sp>
        <p:nvSpPr>
          <p:cNvPr id="21514" name="TextBox 10"/>
          <p:cNvSpPr txBox="1">
            <a:spLocks noChangeArrowheads="1"/>
          </p:cNvSpPr>
          <p:nvPr/>
        </p:nvSpPr>
        <p:spPr bwMode="auto">
          <a:xfrm>
            <a:off x="4284663" y="2852738"/>
            <a:ext cx="2089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3333CC"/>
                </a:solidFill>
              </a:rPr>
              <a:t>Развитие игровой    деятельности</a:t>
            </a:r>
          </a:p>
        </p:txBody>
      </p:sp>
      <p:sp>
        <p:nvSpPr>
          <p:cNvPr id="14" name="Стрелка вправо с вырезом 13"/>
          <p:cNvSpPr/>
          <p:nvPr/>
        </p:nvSpPr>
        <p:spPr>
          <a:xfrm rot="3793853">
            <a:off x="6954838" y="2024063"/>
            <a:ext cx="758825" cy="320675"/>
          </a:xfrm>
          <a:prstGeom prst="notchedRightArrow">
            <a:avLst/>
          </a:prstGeom>
          <a:solidFill>
            <a:srgbClr val="45DF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 rot="5128346">
            <a:off x="5380038" y="2084387"/>
            <a:ext cx="666750" cy="358775"/>
          </a:xfrm>
          <a:prstGeom prst="notch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право с вырезом 15"/>
          <p:cNvSpPr/>
          <p:nvPr/>
        </p:nvSpPr>
        <p:spPr>
          <a:xfrm rot="6135386">
            <a:off x="3544094" y="2034382"/>
            <a:ext cx="681037" cy="361950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право с вырезом 16"/>
          <p:cNvSpPr/>
          <p:nvPr/>
        </p:nvSpPr>
        <p:spPr>
          <a:xfrm rot="7317239">
            <a:off x="1962151" y="1997075"/>
            <a:ext cx="887412" cy="401637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19" name="TextBox 17"/>
          <p:cNvSpPr txBox="1">
            <a:spLocks noChangeArrowheads="1"/>
          </p:cNvSpPr>
          <p:nvPr/>
        </p:nvSpPr>
        <p:spPr bwMode="auto">
          <a:xfrm>
            <a:off x="6443663" y="2636838"/>
            <a:ext cx="23764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006600"/>
                </a:solidFill>
              </a:rPr>
              <a:t>Формирование основ  безопасного поведения</a:t>
            </a:r>
          </a:p>
          <a:p>
            <a:pPr algn="ctr"/>
            <a:r>
              <a:rPr lang="ru-RU" sz="1400" b="1">
                <a:solidFill>
                  <a:srgbClr val="006600"/>
                </a:solidFill>
              </a:rPr>
              <a:t> в быту, социуме, природе.</a:t>
            </a:r>
          </a:p>
        </p:txBody>
      </p:sp>
      <p:sp>
        <p:nvSpPr>
          <p:cNvPr id="21520" name="TextBox 18"/>
          <p:cNvSpPr txBox="1">
            <a:spLocks noChangeArrowheads="1"/>
          </p:cNvSpPr>
          <p:nvPr/>
        </p:nvSpPr>
        <p:spPr bwMode="auto">
          <a:xfrm>
            <a:off x="683568" y="3789363"/>
            <a:ext cx="792068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Arial" charset="0"/>
                <a:cs typeface="Arial" charset="0"/>
              </a:rPr>
              <a:t>Постоянная непрерывная работа по всем  четырем направлениям данной области способствует </a:t>
            </a:r>
            <a:r>
              <a:rPr lang="ru-RU" sz="1600" b="1" dirty="0">
                <a:solidFill>
                  <a:srgbClr val="C00000"/>
                </a:solidFill>
                <a:latin typeface="Arial" charset="0"/>
                <a:cs typeface="Arial" charset="0"/>
              </a:rPr>
              <a:t>социально-коммуникативному развитию </a:t>
            </a:r>
            <a:r>
              <a:rPr lang="ru-RU" sz="1600" dirty="0">
                <a:solidFill>
                  <a:srgbClr val="002060"/>
                </a:solidFill>
                <a:latin typeface="Arial" charset="0"/>
                <a:cs typeface="Arial" charset="0"/>
              </a:rPr>
              <a:t>каждого ребенка. Дети становятся более раскрепощенными и самостоятельными, целеустремленными и уверенными в себе, общительными более внимательными и заботливыми по отношению к сверстникам и взрослым. Способными к взаимопониманию и сотрудничеству. У детей формируется способность совместно принимать решения и стремиться к их выполнению.</a:t>
            </a:r>
          </a:p>
        </p:txBody>
      </p:sp>
      <p:pic>
        <p:nvPicPr>
          <p:cNvPr id="5137" name="Picture 3" descr="C:\Users\Евгений\Downloads\торент\1373833947525125745.jpg"/>
          <p:cNvPicPr>
            <a:picLocks noChangeAspect="1" noChangeArrowheads="1"/>
          </p:cNvPicPr>
          <p:nvPr/>
        </p:nvPicPr>
        <p:blipFill>
          <a:blip r:embed="rId2"/>
          <a:srcRect l="10753" t="33086" r="10458" b="2908"/>
          <a:stretch>
            <a:fillRect/>
          </a:stretch>
        </p:blipFill>
        <p:spPr bwMode="auto">
          <a:xfrm>
            <a:off x="142875" y="214313"/>
            <a:ext cx="1785938" cy="2187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522" name="Прямоугольник 17"/>
          <p:cNvSpPr>
            <a:spLocks noChangeArrowheads="1"/>
          </p:cNvSpPr>
          <p:nvPr/>
        </p:nvSpPr>
        <p:spPr bwMode="auto">
          <a:xfrm>
            <a:off x="1115616" y="5749926"/>
            <a:ext cx="77045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Более подробно рассмотрим одно из направлений  </a:t>
            </a:r>
            <a:r>
              <a:rPr lang="ru-RU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образовательных навыков </a:t>
            </a:r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– </a:t>
            </a:r>
            <a:r>
              <a:rPr lang="ru-RU" b="1" dirty="0">
                <a:solidFill>
                  <a:srgbClr val="006600"/>
                </a:solidFill>
                <a:latin typeface="Arial" charset="0"/>
                <a:cs typeface="Arial" charset="0"/>
              </a:rPr>
              <a:t>«Формирование основ безопасного поведения в быту, социуме, природе».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11560" y="908050"/>
            <a:ext cx="8280920" cy="4897438"/>
          </a:xfrm>
        </p:spPr>
        <p:txBody>
          <a:bodyPr/>
          <a:lstStyle/>
          <a:p>
            <a:endParaRPr lang="ru-RU" sz="24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Создавать условия для формирования естественности посильности движений, добровольности и желания их выполнять </a:t>
            </a:r>
            <a:r>
              <a:rPr lang="ru-RU" sz="2000" b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(</a:t>
            </a:r>
            <a:r>
              <a:rPr lang="ru-RU" sz="2000" b="1" i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физическое здоровье</a:t>
            </a:r>
            <a:r>
              <a:rPr lang="ru-RU" sz="2000" b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).</a:t>
            </a:r>
          </a:p>
          <a:p>
            <a:pPr marL="0" indent="0">
              <a:buNone/>
            </a:pPr>
            <a:endParaRPr lang="ru-RU" sz="300" b="1" dirty="0" smtClean="0">
              <a:solidFill>
                <a:schemeClr val="accent1"/>
              </a:solidFill>
              <a:latin typeface="Arial" charset="0"/>
              <a:cs typeface="Arial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Обеспечить ребёнку чувства психической защищённости, доверия к миру, радости </a:t>
            </a:r>
            <a:r>
              <a:rPr lang="ru-RU" sz="2000" b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(</a:t>
            </a:r>
            <a:r>
              <a:rPr lang="ru-RU" sz="2000" b="1" i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психическое здоровье</a:t>
            </a:r>
            <a:r>
              <a:rPr lang="ru-RU" sz="2000" b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)</a:t>
            </a:r>
            <a:r>
              <a:rPr lang="ru-RU" sz="2000" b="1" i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.</a:t>
            </a:r>
          </a:p>
          <a:p>
            <a:pPr marL="0" indent="0">
              <a:buNone/>
            </a:pPr>
            <a:endParaRPr lang="ru-RU" sz="900" b="1" i="1" dirty="0" smtClean="0">
              <a:solidFill>
                <a:schemeClr val="accent1"/>
              </a:solidFill>
              <a:latin typeface="Arial" charset="0"/>
              <a:cs typeface="Arial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Формировать начало личности, развивать индивидуальность, базис личностной культуры </a:t>
            </a:r>
            <a:r>
              <a:rPr lang="ru-RU" sz="2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(</a:t>
            </a:r>
            <a:r>
              <a:rPr lang="ru-RU" sz="2000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социальное здоровье</a:t>
            </a:r>
            <a:r>
              <a:rPr lang="ru-RU" sz="2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).</a:t>
            </a:r>
          </a:p>
          <a:p>
            <a:endParaRPr lang="ru-RU" dirty="0" smtClean="0"/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1031713" y="136526"/>
            <a:ext cx="63690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accent1"/>
                </a:solidFill>
              </a:rPr>
              <a:t>В </a:t>
            </a:r>
            <a:r>
              <a:rPr lang="ru-RU" sz="3200" b="1" dirty="0" smtClean="0">
                <a:solidFill>
                  <a:schemeClr val="accent1"/>
                </a:solidFill>
              </a:rPr>
              <a:t>ДО </a:t>
            </a:r>
            <a:r>
              <a:rPr lang="ru-RU" sz="3200" b="1" dirty="0">
                <a:solidFill>
                  <a:schemeClr val="accent1"/>
                </a:solidFill>
              </a:rPr>
              <a:t>педагогам необходимо:</a:t>
            </a:r>
          </a:p>
        </p:txBody>
      </p:sp>
      <p:pic>
        <p:nvPicPr>
          <p:cNvPr id="22532" name="Picture 24" descr="http://fs00.infourok.ru/images/doc/314/313425/hello_html_m79a1ffd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437112"/>
            <a:ext cx="2519684" cy="229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1331640" y="4724400"/>
            <a:ext cx="482637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A400"/>
                </a:solidFill>
              </a:rPr>
              <a:t>ЭТО СОСТАВЛЯЮЩИЕ </a:t>
            </a:r>
          </a:p>
          <a:p>
            <a:pPr algn="ctr"/>
            <a:r>
              <a:rPr lang="ru-RU" sz="2800" b="1" dirty="0">
                <a:solidFill>
                  <a:srgbClr val="00A400"/>
                </a:solidFill>
              </a:rPr>
              <a:t>ОБЖ</a:t>
            </a:r>
          </a:p>
        </p:txBody>
      </p:sp>
    </p:spTree>
  </p:cSld>
  <p:clrMapOvr>
    <a:masterClrMapping/>
  </p:clrMapOvr>
  <p:transition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1042988" y="692150"/>
            <a:ext cx="7129462" cy="529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eaLnBrk="0" hangingPunct="0"/>
            <a:r>
              <a:rPr lang="ru-RU" sz="2400" b="1">
                <a:solidFill>
                  <a:srgbClr val="C00000"/>
                </a:solidFill>
                <a:cs typeface="Times New Roman" pitchFamily="18" charset="0"/>
              </a:rPr>
              <a:t>Вопросы</a:t>
            </a:r>
            <a:r>
              <a:rPr lang="ru-RU" sz="2400">
                <a:solidFill>
                  <a:srgbClr val="C00000"/>
                </a:solidFill>
                <a:cs typeface="Times New Roman" pitchFamily="18" charset="0"/>
              </a:rPr>
              <a:t>:</a:t>
            </a:r>
          </a:p>
          <a:p>
            <a:pPr indent="342900" eaLnBrk="0" hangingPunct="0"/>
            <a:endParaRPr lang="ru-RU" sz="2400">
              <a:solidFill>
                <a:srgbClr val="002060"/>
              </a:solidFill>
            </a:endParaRPr>
          </a:p>
          <a:p>
            <a:pPr indent="342900" eaLnBrk="0" hangingPunct="0"/>
            <a:r>
              <a:rPr lang="ru-RU" sz="2400">
                <a:solidFill>
                  <a:srgbClr val="002060"/>
                </a:solidFill>
                <a:cs typeface="Times New Roman" pitchFamily="18" charset="0"/>
              </a:rPr>
              <a:t>1. Что человеку нужно для счастья?</a:t>
            </a:r>
          </a:p>
          <a:p>
            <a:pPr indent="342900" eaLnBrk="0" hangingPunct="0"/>
            <a:endParaRPr lang="ru-RU" sz="1000">
              <a:solidFill>
                <a:srgbClr val="002060"/>
              </a:solidFill>
            </a:endParaRPr>
          </a:p>
          <a:p>
            <a:pPr indent="342900" eaLnBrk="0" hangingPunct="0"/>
            <a:r>
              <a:rPr lang="ru-RU" sz="2400">
                <a:solidFill>
                  <a:srgbClr val="002060"/>
                </a:solidFill>
                <a:cs typeface="Times New Roman" pitchFamily="18" charset="0"/>
              </a:rPr>
              <a:t>2. Что такое безопасность?</a:t>
            </a:r>
          </a:p>
          <a:p>
            <a:pPr indent="342900" eaLnBrk="0" hangingPunct="0"/>
            <a:endParaRPr lang="ru-RU" sz="1000">
              <a:solidFill>
                <a:srgbClr val="002060"/>
              </a:solidFill>
            </a:endParaRPr>
          </a:p>
          <a:p>
            <a:pPr indent="342900" eaLnBrk="0" hangingPunct="0"/>
            <a:r>
              <a:rPr lang="ru-RU" sz="2400">
                <a:solidFill>
                  <a:srgbClr val="002060"/>
                </a:solidFill>
                <a:cs typeface="Times New Roman" pitchFamily="18" charset="0"/>
              </a:rPr>
              <a:t>3. От чего зависит здоровье детей?</a:t>
            </a:r>
          </a:p>
          <a:p>
            <a:pPr indent="342900" eaLnBrk="0" hangingPunct="0"/>
            <a:endParaRPr lang="ru-RU" sz="1000">
              <a:solidFill>
                <a:srgbClr val="002060"/>
              </a:solidFill>
            </a:endParaRPr>
          </a:p>
          <a:p>
            <a:pPr indent="342900" eaLnBrk="0" hangingPunct="0"/>
            <a:r>
              <a:rPr lang="ru-RU" sz="2400">
                <a:solidFill>
                  <a:srgbClr val="002060"/>
                </a:solidFill>
                <a:cs typeface="Times New Roman" pitchFamily="18" charset="0"/>
              </a:rPr>
              <a:t>4. На что, на ваш взгляд, должны обращать внимание семья и детский сад, заботясь о безопасности и здоровье детей?</a:t>
            </a:r>
          </a:p>
          <a:p>
            <a:pPr indent="342900" eaLnBrk="0" hangingPunct="0"/>
            <a:endParaRPr lang="ru-RU" sz="1000">
              <a:solidFill>
                <a:srgbClr val="002060"/>
              </a:solidFill>
            </a:endParaRPr>
          </a:p>
          <a:p>
            <a:pPr indent="342900" eaLnBrk="0" hangingPunct="0"/>
            <a:r>
              <a:rPr lang="ru-RU" sz="2400">
                <a:solidFill>
                  <a:srgbClr val="002060"/>
                </a:solidFill>
                <a:cs typeface="Times New Roman" pitchFamily="18" charset="0"/>
              </a:rPr>
              <a:t>5. Влияют ли взаимоотношения родителей в семье на здоровье ребенка?</a:t>
            </a:r>
          </a:p>
          <a:p>
            <a:pPr indent="342900" eaLnBrk="0" hangingPunct="0"/>
            <a:endParaRPr lang="ru-RU" sz="1000">
              <a:solidFill>
                <a:srgbClr val="002060"/>
              </a:solidFill>
            </a:endParaRPr>
          </a:p>
          <a:p>
            <a:pPr indent="342900" eaLnBrk="0" hangingPunct="0"/>
            <a:r>
              <a:rPr lang="ru-RU" sz="2400">
                <a:solidFill>
                  <a:srgbClr val="002060"/>
                </a:solidFill>
                <a:cs typeface="Times New Roman" pitchFamily="18" charset="0"/>
              </a:rPr>
              <a:t>6. Кому больше нужны каникулы в детском саду: ребенку или педагогу?</a:t>
            </a:r>
            <a:endParaRPr lang="ru-RU" sz="24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1763713" y="254000"/>
            <a:ext cx="691197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latin typeface="Arial" charset="0"/>
              </a:rPr>
              <a:t>«Формирование основ безопасного поведения </a:t>
            </a:r>
          </a:p>
          <a:p>
            <a:pPr algn="ctr"/>
            <a:r>
              <a:rPr lang="ru-RU" sz="2000" b="1" dirty="0">
                <a:solidFill>
                  <a:srgbClr val="006600"/>
                </a:solidFill>
                <a:latin typeface="Arial" charset="0"/>
              </a:rPr>
              <a:t>в быту, социуме, природе»</a:t>
            </a:r>
          </a:p>
          <a:p>
            <a:pPr algn="ctr"/>
            <a:endParaRPr lang="ru-RU" sz="800" b="1" dirty="0">
              <a:solidFill>
                <a:srgbClr val="006600"/>
              </a:solidFill>
              <a:latin typeface="Arial" charset="0"/>
            </a:endParaRPr>
          </a:p>
          <a:p>
            <a:pPr algn="just"/>
            <a:r>
              <a:rPr lang="ru-RU" dirty="0">
                <a:solidFill>
                  <a:srgbClr val="002060"/>
                </a:solidFill>
                <a:latin typeface="Arial" charset="0"/>
              </a:rPr>
              <a:t>Под </a:t>
            </a:r>
            <a:r>
              <a:rPr lang="ru-RU" dirty="0">
                <a:solidFill>
                  <a:schemeClr val="accent1"/>
                </a:solidFill>
                <a:latin typeface="Arial" charset="0"/>
              </a:rPr>
              <a:t>безопасным поведением </a:t>
            </a:r>
            <a:r>
              <a:rPr lang="ru-RU" dirty="0">
                <a:solidFill>
                  <a:srgbClr val="002060"/>
                </a:solidFill>
                <a:latin typeface="Arial" charset="0"/>
              </a:rPr>
              <a:t>следует понимать такой набор стереотипов и осознанных действий в изменяющейся обстановке, который позволяет сохранять индивидуальную целостность и комфортность поведения, предупреждает физический и психический травматизм, создает нормальные условия взаимодействия между людьми.</a:t>
            </a:r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467544" y="3141663"/>
            <a:ext cx="8208144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   Формирование </a:t>
            </a:r>
            <a:r>
              <a:rPr lang="ru-RU" dirty="0">
                <a:solidFill>
                  <a:schemeClr val="accent1"/>
                </a:solidFill>
                <a:latin typeface="Arial" charset="0"/>
                <a:cs typeface="Arial" charset="0"/>
              </a:rPr>
              <a:t>безопасного образа жизни </a:t>
            </a:r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является </a:t>
            </a:r>
            <a:r>
              <a:rPr lang="ru-RU" dirty="0">
                <a:solidFill>
                  <a:schemeClr val="accent1"/>
                </a:solidFill>
                <a:latin typeface="Arial" charset="0"/>
                <a:cs typeface="Arial" charset="0"/>
              </a:rPr>
              <a:t>актуальной проблемой современного общества </a:t>
            </a:r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в сложных условиях социального, техногенного, природного и экологического неблагополучия и требует внимания родителей и педагогов всех элементов образовательной системы, начиная с дошкольного образования.</a:t>
            </a:r>
          </a:p>
        </p:txBody>
      </p:sp>
      <p:pic>
        <p:nvPicPr>
          <p:cNvPr id="6148" name="Picture 3" descr="C:\Users\Евгений\Downloads\торент\1001831865.jpg"/>
          <p:cNvPicPr>
            <a:picLocks noChangeAspect="1" noChangeArrowheads="1"/>
          </p:cNvPicPr>
          <p:nvPr/>
        </p:nvPicPr>
        <p:blipFill>
          <a:blip r:embed="rId2"/>
          <a:srcRect l="15662" t="22455" r="16473"/>
          <a:stretch>
            <a:fillRect/>
          </a:stretch>
        </p:blipFill>
        <p:spPr bwMode="auto">
          <a:xfrm>
            <a:off x="142875" y="285750"/>
            <a:ext cx="1411288" cy="171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7" name="Прямоугольник 4"/>
          <p:cNvSpPr>
            <a:spLocks noChangeArrowheads="1"/>
          </p:cNvSpPr>
          <p:nvPr/>
        </p:nvSpPr>
        <p:spPr bwMode="auto">
          <a:xfrm>
            <a:off x="1763713" y="4868863"/>
            <a:ext cx="68405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  </a:t>
            </a:r>
            <a:r>
              <a:rPr lang="ru-RU" b="1" dirty="0">
                <a:solidFill>
                  <a:schemeClr val="accent1"/>
                </a:solidFill>
                <a:latin typeface="Arial" charset="0"/>
                <a:cs typeface="Arial" charset="0"/>
              </a:rPr>
              <a:t>Дошкольный возраст </a:t>
            </a:r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– период впитывания, накопления знаний. Необходимо дать каждому ребенку </a:t>
            </a:r>
            <a:r>
              <a:rPr lang="ru-RU" dirty="0">
                <a:solidFill>
                  <a:schemeClr val="accent1"/>
                </a:solidFill>
                <a:latin typeface="Arial" charset="0"/>
                <a:cs typeface="Arial" charset="0"/>
              </a:rPr>
              <a:t>основные понятия опасных для жизни ситуаций и особенностей поведения </a:t>
            </a:r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в них, </a:t>
            </a:r>
            <a:r>
              <a:rPr lang="ru-RU" b="1" dirty="0">
                <a:solidFill>
                  <a:schemeClr val="accent1"/>
                </a:solidFill>
                <a:latin typeface="Arial" charset="0"/>
                <a:cs typeface="Arial" charset="0"/>
              </a:rPr>
              <a:t>ведь безопасность </a:t>
            </a:r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- это не просто сумма усвоенных знаний, а умение правильно вести себя в различных ситуациях.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619672" y="260350"/>
            <a:ext cx="712879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</a:rPr>
              <a:t>Формы, методы и средства ознакомления детей с правилами безопасного поведения в быту, социуме, природе.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683568" y="2418730"/>
            <a:ext cx="7920682" cy="267765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Особую роль в формировании у детей правил безопасного поведения в быту, социуме, природе имеют современные </a:t>
            </a:r>
            <a:r>
              <a:rPr lang="ru-RU" sz="2000" b="1" dirty="0" smtClean="0">
                <a:solidFill>
                  <a:srgbClr val="002060"/>
                </a:solidFill>
              </a:rPr>
              <a:t>средства  ИКТ.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 eaLnBrk="1" hangingPunct="1"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Инновационные </a:t>
            </a:r>
            <a:r>
              <a:rPr lang="ru-RU" sz="2000" dirty="0" smtClean="0">
                <a:solidFill>
                  <a:srgbClr val="002060"/>
                </a:solidFill>
              </a:rPr>
              <a:t>подходы в данном направлении и комплексно решают поставленные </a:t>
            </a:r>
            <a:r>
              <a:rPr lang="ru-RU" sz="2000" b="1" u="sng" dirty="0" smtClean="0">
                <a:solidFill>
                  <a:srgbClr val="002060"/>
                </a:solidFill>
              </a:rPr>
              <a:t>задачи</a:t>
            </a:r>
            <a:r>
              <a:rPr lang="ru-RU" sz="2000" dirty="0" smtClean="0">
                <a:solidFill>
                  <a:srgbClr val="002060"/>
                </a:solidFill>
              </a:rPr>
              <a:t>:</a:t>
            </a:r>
          </a:p>
          <a:p>
            <a:pPr algn="just" eaLnBrk="1" hangingPunct="1">
              <a:defRPr/>
            </a:pPr>
            <a:endParaRPr lang="ru-RU" sz="800" dirty="0" smtClean="0">
              <a:solidFill>
                <a:srgbClr val="002060"/>
              </a:solidFill>
            </a:endParaRP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accent1"/>
                </a:solidFill>
              </a:rPr>
              <a:t>Воспитательные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accent1"/>
                </a:solidFill>
              </a:rPr>
              <a:t>Развивающие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accent1"/>
                </a:solidFill>
              </a:rPr>
              <a:t>Обучающие</a:t>
            </a:r>
          </a:p>
        </p:txBody>
      </p:sp>
      <p:pic>
        <p:nvPicPr>
          <p:cNvPr id="24580" name="Picture 4" descr="C:\Users\Евгений\Downloads\торент\701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276972"/>
            <a:ext cx="1450975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080" y="4432046"/>
            <a:ext cx="3024188" cy="245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1" descr="PE01693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779912" y="4049440"/>
            <a:ext cx="2184400" cy="280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1259632" y="0"/>
            <a:ext cx="788436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Опираясь </a:t>
            </a:r>
            <a:r>
              <a:rPr lang="ru-RU" dirty="0">
                <a:solidFill>
                  <a:schemeClr val="accent1"/>
                </a:solidFill>
              </a:rPr>
              <a:t>на возрастные психофизиологические и интеллектуальные особенности детей дошкольного возраста</a:t>
            </a:r>
            <a:r>
              <a:rPr lang="ru-RU" dirty="0">
                <a:solidFill>
                  <a:srgbClr val="002060"/>
                </a:solidFill>
              </a:rPr>
              <a:t>, выделен ряд моментов, которые важно учитывать при решении данных </a:t>
            </a:r>
            <a:r>
              <a:rPr lang="ru-RU" b="1" dirty="0">
                <a:solidFill>
                  <a:schemeClr val="accent1"/>
                </a:solidFill>
              </a:rPr>
              <a:t>задач:</a:t>
            </a:r>
          </a:p>
          <a:p>
            <a:pPr algn="just"/>
            <a:endParaRPr lang="ru-RU" sz="10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Вызвать </a:t>
            </a:r>
            <a:r>
              <a:rPr lang="ru-RU" dirty="0">
                <a:solidFill>
                  <a:srgbClr val="002060"/>
                </a:solidFill>
              </a:rPr>
              <a:t>у дошкольников желание соблюдать правила безопасности в доме, избегая морализации, путем познания, а не запретов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Обеспечить </a:t>
            </a:r>
            <a:r>
              <a:rPr lang="ru-RU" dirty="0">
                <a:solidFill>
                  <a:srgbClr val="002060"/>
                </a:solidFill>
              </a:rPr>
              <a:t>активность каждого ребенка при освоении знаний и умений безопасного поведения в домашней среде.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Внушить </a:t>
            </a:r>
            <a:r>
              <a:rPr lang="ru-RU" dirty="0">
                <a:solidFill>
                  <a:srgbClr val="002060"/>
                </a:solidFill>
              </a:rPr>
              <a:t>ребенку, что опасности можно избежать, если вести себя правильно, при этом, не спровоцировав у него чувство робости и страха, используя имитационное моделирование угрожающих ситуаций и обучение практическим действиям с потенциально опасными предметами домашнего обихода.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 </a:t>
            </a:r>
            <a:r>
              <a:rPr lang="ru-RU" dirty="0">
                <a:solidFill>
                  <a:srgbClr val="002060"/>
                </a:solidFill>
              </a:rPr>
              <a:t>общении с детьми использовать и закреплять такие понятия, как «опасно», «безопасно», «осторожно».</a:t>
            </a:r>
          </a:p>
        </p:txBody>
      </p:sp>
      <p:pic>
        <p:nvPicPr>
          <p:cNvPr id="25603" name="Picture 3" descr="http://img-fotki.yandex.ru/get/6402/20573769.a/0_81c78_a6f25acf_orig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30091" y="5310188"/>
            <a:ext cx="4743450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1"/>
          <p:cNvSpPr>
            <a:spLocks noChangeArrowheads="1"/>
          </p:cNvSpPr>
          <p:nvPr/>
        </p:nvSpPr>
        <p:spPr bwMode="auto">
          <a:xfrm>
            <a:off x="1547813" y="1020356"/>
            <a:ext cx="6732587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 b="1" dirty="0">
                <a:solidFill>
                  <a:srgbClr val="C00000"/>
                </a:solidFill>
                <a:latin typeface="Arial" charset="0"/>
                <a:ea typeface="Calibri" pitchFamily="34" charset="0"/>
                <a:cs typeface="Arial" charset="0"/>
              </a:rPr>
              <a:t>Рефлексия.</a:t>
            </a:r>
          </a:p>
          <a:p>
            <a:pPr algn="just" eaLnBrk="0" hangingPunct="0"/>
            <a:endParaRPr lang="ru-RU" sz="2400" b="1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algn="just" eaLnBrk="0" hangingPunct="0"/>
            <a:r>
              <a:rPr lang="ru-RU" sz="3200" b="1" dirty="0">
                <a:solidFill>
                  <a:srgbClr val="002060"/>
                </a:solidFill>
                <a:ea typeface="Calibri" pitchFamily="34" charset="0"/>
                <a:cs typeface="Arial" charset="0"/>
              </a:rPr>
              <a:t>Уважаемые коллеги! </a:t>
            </a:r>
          </a:p>
          <a:p>
            <a:pPr algn="just" eaLnBrk="0" hangingPunct="0"/>
            <a:r>
              <a:rPr lang="ru-RU" sz="3200" b="1" dirty="0">
                <a:solidFill>
                  <a:srgbClr val="002060"/>
                </a:solidFill>
                <a:ea typeface="Calibri" pitchFamily="34" charset="0"/>
                <a:cs typeface="Arial" charset="0"/>
              </a:rPr>
              <a:t>У вас на столах лежат круги белого цвета. </a:t>
            </a:r>
          </a:p>
          <a:p>
            <a:pPr algn="just" eaLnBrk="0" hangingPunct="0"/>
            <a:r>
              <a:rPr lang="ru-RU" sz="3200" b="1" dirty="0">
                <a:solidFill>
                  <a:srgbClr val="002060"/>
                </a:solidFill>
                <a:ea typeface="Calibri" pitchFamily="34" charset="0"/>
                <a:cs typeface="Arial" charset="0"/>
              </a:rPr>
              <a:t>Пожалуйста, дайте оценку сегодняшнему педсовету по 5 балльной системе (от 1 до 5). </a:t>
            </a:r>
          </a:p>
          <a:p>
            <a:pPr algn="just" eaLnBrk="0" hangingPunct="0"/>
            <a:endParaRPr lang="ru-RU" sz="2400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algn="just" eaLnBrk="0" hangingPunct="0"/>
            <a:endParaRPr lang="ru-RU" sz="2400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1"/>
          <p:cNvSpPr>
            <a:spLocks noChangeArrowheads="1"/>
          </p:cNvSpPr>
          <p:nvPr/>
        </p:nvSpPr>
        <p:spPr bwMode="auto">
          <a:xfrm>
            <a:off x="1571625" y="1071563"/>
            <a:ext cx="673258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ru-RU" sz="2400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algn="ctr" eaLnBrk="0" hangingPunct="0"/>
            <a:r>
              <a:rPr lang="ru-RU" sz="3200" b="1" dirty="0">
                <a:solidFill>
                  <a:srgbClr val="00A400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СПАСИБО ЗА ПЛОДОТВОРНУЮ РАБОТУ. </a:t>
            </a:r>
            <a:endParaRPr lang="ru-RU" sz="3200" dirty="0">
              <a:solidFill>
                <a:srgbClr val="00A400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2643188"/>
            <a:ext cx="5357813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3"/>
          <p:cNvSpPr>
            <a:spLocks noChangeArrowheads="1"/>
          </p:cNvSpPr>
          <p:nvPr/>
        </p:nvSpPr>
        <p:spPr bwMode="auto">
          <a:xfrm>
            <a:off x="250825" y="333375"/>
            <a:ext cx="5113338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3333CC"/>
                </a:solidFill>
              </a:rPr>
              <a:t>Упражнение «Поздороваемся глазами». </a:t>
            </a:r>
            <a:endParaRPr lang="ru-RU" sz="4400">
              <a:solidFill>
                <a:srgbClr val="3333CC"/>
              </a:solidFill>
            </a:endParaRPr>
          </a:p>
        </p:txBody>
      </p:sp>
      <p:sp>
        <p:nvSpPr>
          <p:cNvPr id="5123" name="Прямоугольник 5"/>
          <p:cNvSpPr>
            <a:spLocks noChangeArrowheads="1"/>
          </p:cNvSpPr>
          <p:nvPr/>
        </p:nvSpPr>
        <p:spPr bwMode="auto">
          <a:xfrm>
            <a:off x="2124075" y="4437063"/>
            <a:ext cx="601186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«Как здорово, что все мы здесь сегодня собрались!»</a:t>
            </a:r>
          </a:p>
        </p:txBody>
      </p:sp>
      <p:pic>
        <p:nvPicPr>
          <p:cNvPr id="5124" name="Picture 4" descr="http://gif2.ask.fm/animated_gifs/005/316/690/688/original/smaylik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628775"/>
            <a:ext cx="2725737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71500" y="214313"/>
            <a:ext cx="7499350" cy="3943350"/>
          </a:xfrm>
        </p:spPr>
        <p:txBody>
          <a:bodyPr/>
          <a:lstStyle/>
          <a:p>
            <a:pPr marL="0" indent="354013" algn="ctr"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Арабская пословица утверждает: </a:t>
            </a:r>
          </a:p>
          <a:p>
            <a:pPr marL="0" indent="354013" algn="ctr"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«У кого есть здоровье, </a:t>
            </a:r>
          </a:p>
          <a:p>
            <a:pPr marL="0" indent="354013" algn="ctr"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есть и надежда, </a:t>
            </a:r>
          </a:p>
          <a:p>
            <a:pPr marL="0" indent="354013" algn="ctr"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а у кого есть надежда, есть всё»</a:t>
            </a:r>
          </a:p>
          <a:p>
            <a:pPr marL="0" indent="354013" algn="ctr">
              <a:buFont typeface="Wingdings" pitchFamily="2" charset="2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354013" algn="ctr">
              <a:buFont typeface="Wingdings" pitchFamily="2" charset="2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354013" algn="ctr"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А.Ж. Лабрюйер о здоровье говорил следующее: «Здоровье – это то, что люди больше всего стремятся сохранить и меньше всего берегут»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547664" y="5373216"/>
            <a:ext cx="68437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Понятие «здоровье». Цитаты.</a:t>
            </a:r>
          </a:p>
        </p:txBody>
      </p:sp>
    </p:spTree>
  </p:cSld>
  <p:clrMapOvr>
    <a:masterClrMapping/>
  </p:clrMapOvr>
  <p:transition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3492500" y="158106"/>
            <a:ext cx="22320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 u="sng" dirty="0">
                <a:solidFill>
                  <a:srgbClr val="7030A0"/>
                </a:solidFill>
                <a:latin typeface="Arial" charset="0"/>
                <a:ea typeface="Calibri" pitchFamily="34" charset="0"/>
                <a:cs typeface="Arial" charset="0"/>
              </a:rPr>
              <a:t>Вопросы</a:t>
            </a:r>
          </a:p>
        </p:txBody>
      </p:sp>
      <p:sp>
        <p:nvSpPr>
          <p:cNvPr id="4" name="Овал 3"/>
          <p:cNvSpPr/>
          <p:nvPr/>
        </p:nvSpPr>
        <p:spPr>
          <a:xfrm>
            <a:off x="7812088" y="620713"/>
            <a:ext cx="985837" cy="9636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812088" y="1628775"/>
            <a:ext cx="985837" cy="96361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740650" y="2636838"/>
            <a:ext cx="985838" cy="963612"/>
          </a:xfrm>
          <a:prstGeom prst="ellipse">
            <a:avLst/>
          </a:prstGeom>
          <a:solidFill>
            <a:srgbClr val="00A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75" name="Rectangle 5"/>
          <p:cNvSpPr>
            <a:spLocks noChangeArrowheads="1"/>
          </p:cNvSpPr>
          <p:nvPr/>
        </p:nvSpPr>
        <p:spPr bwMode="auto">
          <a:xfrm>
            <a:off x="1907704" y="476250"/>
            <a:ext cx="6372696" cy="591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Сердце машины -… 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Главная автомагистраль -… 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Знак, обозначающий “Проезд запрещен”, - … 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Край дороги - …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Изменение направления движения - …  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Наказание за нарушение ППД - …  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Заторы транспорта на дороге - … 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По чему ездят машины?  …</a:t>
            </a:r>
            <a:endParaRPr lang="ru-RU" sz="2000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Человек, управляющий транспортом  - …  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Человек, идущий вдоль дороги  - … 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Транспортное происшествие - … 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Место ожидания транспорта - … </a:t>
            </a:r>
          </a:p>
          <a:p>
            <a:pPr eaLnBrk="0" hangingPunct="0"/>
            <a:endParaRPr lang="ru-RU" dirty="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571625" y="973743"/>
            <a:ext cx="6588125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ru-RU" sz="1000" dirty="0">
              <a:solidFill>
                <a:srgbClr val="C0000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2200" b="1" i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Опасность</a:t>
            </a:r>
            <a:r>
              <a:rPr lang="ru-RU" sz="2200" b="1" i="1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– центральное понятие безопасности жизнедеятельности, она носит скрытый характер.</a:t>
            </a:r>
          </a:p>
          <a:p>
            <a:pPr algn="just"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 </a:t>
            </a:r>
          </a:p>
          <a:p>
            <a:pPr eaLnBrk="0" hangingPunct="0"/>
            <a:r>
              <a:rPr lang="ru-RU" sz="22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Признаками, которые определяют опасность:</a:t>
            </a:r>
          </a:p>
          <a:p>
            <a:pPr algn="just" eaLnBrk="0" hangingPunct="0"/>
            <a:endParaRPr lang="ru-RU" sz="1000" dirty="0">
              <a:solidFill>
                <a:srgbClr val="C0000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algn="just" eaLnBrk="0" hangingPunct="0">
              <a:buFontTx/>
              <a:buChar char="•"/>
            </a:pP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Угроза для жизни;</a:t>
            </a:r>
          </a:p>
          <a:p>
            <a:pPr algn="just" eaLnBrk="0" hangingPunct="0">
              <a:buFontTx/>
              <a:buChar char="•"/>
            </a:pP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Возможность нанесения ущерба здоровью;</a:t>
            </a:r>
          </a:p>
          <a:p>
            <a:pPr algn="just" eaLnBrk="0" hangingPunct="0">
              <a:buFontTx/>
              <a:buChar char="•"/>
            </a:pP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Нарушение условий нормального функционирования органов и систем человека.</a:t>
            </a:r>
          </a:p>
          <a:p>
            <a:pPr algn="just" eaLnBrk="0" hangingPunct="0"/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  Ряд опасностей, связанных с местом пребывания человека:</a:t>
            </a:r>
          </a:p>
          <a:p>
            <a:pPr algn="just" eaLnBrk="0" hangingPunct="0">
              <a:buFontTx/>
              <a:buChar char="•"/>
            </a:pP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Опасности дома;</a:t>
            </a:r>
          </a:p>
          <a:p>
            <a:pPr algn="just" eaLnBrk="0" hangingPunct="0">
              <a:buFontTx/>
              <a:buChar char="•"/>
            </a:pP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Опасности на дороге и улице;</a:t>
            </a:r>
          </a:p>
          <a:p>
            <a:pPr algn="just" eaLnBrk="0" hangingPunct="0">
              <a:buFontTx/>
              <a:buChar char="•"/>
            </a:pP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Опасности на природе;</a:t>
            </a:r>
          </a:p>
          <a:p>
            <a:pPr algn="just" eaLnBrk="0" hangingPunct="0">
              <a:buFontTx/>
              <a:buChar char="•"/>
            </a:pP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Опасности в общении с незнакомыми людьми.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571625" y="285750"/>
            <a:ext cx="531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ru-RU" sz="36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Что такое опасность? 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2220" y="5013176"/>
            <a:ext cx="1347530" cy="1345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1594074" y="908720"/>
            <a:ext cx="69596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2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Безопасность жизнедеятельности (БЖД) </a:t>
            </a: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— наука о комфортном и травм безопасном взаимодействии человека со средой обитания. </a:t>
            </a:r>
          </a:p>
          <a:p>
            <a:pPr eaLnBrk="0" hangingPunct="0"/>
            <a:r>
              <a:rPr lang="ru-RU" sz="22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Актуальностью</a:t>
            </a:r>
            <a:r>
              <a:rPr lang="ru-RU" sz="22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 данной области служит улучшение формирования основ безопасности собственной жизнедеятельности, предпосылок экологического сознания и как следствие этого снижение травм детей, своевременное всестороннее развитие каждого ребёнка, его эмоциональное благополучие.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268599" y="219939"/>
            <a:ext cx="53023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Что такое безопасность?</a:t>
            </a:r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1594074" y="4797152"/>
            <a:ext cx="726779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C00000"/>
                </a:solidFill>
                <a:latin typeface="Arial" charset="0"/>
                <a:ea typeface="Calibri" pitchFamily="34" charset="0"/>
                <a:cs typeface="Arial" charset="0"/>
              </a:rPr>
              <a:t>Безопасность жизнедеятельности дошкольников (БЖД</a:t>
            </a:r>
            <a:r>
              <a:rPr lang="ru-RU" b="1" dirty="0" smtClean="0">
                <a:solidFill>
                  <a:srgbClr val="C00000"/>
                </a:solidFill>
                <a:latin typeface="Arial" charset="0"/>
                <a:ea typeface="Calibri" pitchFamily="34" charset="0"/>
                <a:cs typeface="Arial" charset="0"/>
              </a:rPr>
              <a:t>)</a:t>
            </a:r>
            <a:r>
              <a:rPr lang="ru-RU" sz="2000" dirty="0" smtClean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, </a:t>
            </a: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её обеспечение должно осуществляться в двух направлениях: устранение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травмоопасных</a:t>
            </a:r>
            <a:r>
              <a:rPr lang="ru-RU" sz="20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 ситуаций и воспитание безопасного поведения</a:t>
            </a:r>
            <a:r>
              <a:rPr lang="ru-RU" sz="2400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3" grpId="0"/>
      <p:bldP spid="184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лёнушка\Saved Game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1331913" y="1700213"/>
            <a:ext cx="6985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600" b="1" u="sng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Вопрос к участникам</a:t>
            </a:r>
            <a:r>
              <a:rPr lang="ru-RU" sz="3600" b="1" dirty="0">
                <a:solidFill>
                  <a:srgbClr val="002060"/>
                </a:solidFill>
                <a:latin typeface="Arial" charset="0"/>
                <a:ea typeface="Calibri" pitchFamily="34" charset="0"/>
                <a:cs typeface="Arial" charset="0"/>
              </a:rPr>
              <a:t>: </a:t>
            </a:r>
          </a:p>
          <a:p>
            <a:pPr eaLnBrk="0" hangingPunct="0"/>
            <a:endParaRPr lang="ru-RU" sz="3600" b="1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3600" b="1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«</a:t>
            </a:r>
            <a:r>
              <a:rPr lang="ru-RU" sz="3600" dirty="0">
                <a:solidFill>
                  <a:schemeClr val="accent1"/>
                </a:solidFill>
                <a:latin typeface="Arial" charset="0"/>
                <a:ea typeface="Calibri" pitchFamily="34" charset="0"/>
                <a:cs typeface="Arial" charset="0"/>
              </a:rPr>
              <a:t>Назовите безопасные условия пребывания детей в детском саду».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39552" y="35724"/>
            <a:ext cx="8316913" cy="476250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БЕЗОПАСНЫЕ УСЛОВИЯ ПРЕБЫВАНИЯ ДЕТЕЙ В ДОУ.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1929781"/>
            <a:ext cx="8244905" cy="4032250"/>
          </a:xfrm>
        </p:spPr>
        <p:txBody>
          <a:bodyPr>
            <a:normAutofit lnSpcReduction="10000"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Безопасная среда </a:t>
            </a:r>
            <a:r>
              <a:rPr lang="ru-RU" sz="18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(</a:t>
            </a:r>
            <a:r>
              <a:rPr lang="ru-RU" sz="1800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закреплённые шкафы, стеллажи; отсутствие ядовитых и колючих растений; безопасное расположение растений в группе; оборудование помещений, где находятся дети, соблюдая меры противопожарной безопасности</a:t>
            </a:r>
            <a:r>
              <a:rPr lang="ru-RU" sz="18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) </a:t>
            </a:r>
          </a:p>
          <a:p>
            <a:pPr>
              <a:buFontTx/>
              <a:buNone/>
            </a:pPr>
            <a:endParaRPr lang="ru-RU" sz="1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r>
              <a:rPr lang="ru-RU" sz="1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Правильное хранение различных материалов, медикаментов </a:t>
            </a:r>
            <a:r>
              <a:rPr lang="ru-RU" sz="18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(</a:t>
            </a:r>
            <a:r>
              <a:rPr lang="ru-RU" sz="1800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ножницы, иголки находятся в недоступном для детей месте, соответствуют требованиям; лекарства находятся только в аптечке, аптечка в недоступном для детей месте; моющие средства находятся так же в недоступном для детей месте</a:t>
            </a:r>
            <a:r>
              <a:rPr lang="ru-RU" sz="18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) </a:t>
            </a:r>
          </a:p>
          <a:p>
            <a:pPr>
              <a:buFontTx/>
              <a:buNone/>
            </a:pPr>
            <a:endParaRPr lang="ru-RU" sz="1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r>
              <a:rPr lang="ru-RU" sz="1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Мебель: </a:t>
            </a:r>
            <a:r>
              <a:rPr lang="ru-RU" sz="18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подобранная по росту детей</a:t>
            </a:r>
          </a:p>
          <a:p>
            <a:pPr>
              <a:buFontTx/>
              <a:buNone/>
            </a:pPr>
            <a:endParaRPr lang="ru-RU" sz="100" b="1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r>
              <a:rPr lang="ru-RU" sz="1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Правильное освещение </a:t>
            </a:r>
            <a:r>
              <a:rPr lang="ru-RU" sz="18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(количество света, угол падения света при посадке детей на занятиях).</a:t>
            </a:r>
          </a:p>
        </p:txBody>
      </p:sp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1259632" y="594630"/>
            <a:ext cx="759683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0363">
              <a:buFont typeface="Wingdings" pitchFamily="2" charset="2"/>
              <a:buNone/>
            </a:pPr>
            <a:r>
              <a:rPr lang="ru-RU" b="1" dirty="0">
                <a:solidFill>
                  <a:schemeClr val="accent1"/>
                </a:solidFill>
                <a:latin typeface="Arial" charset="0"/>
                <a:cs typeface="Arial" charset="0"/>
              </a:rPr>
              <a:t>Безопасность</a:t>
            </a:r>
            <a:r>
              <a:rPr lang="ru-RU" dirty="0">
                <a:solidFill>
                  <a:srgbClr val="002060"/>
                </a:solidFill>
                <a:latin typeface="Arial" charset="0"/>
                <a:cs typeface="Arial" charset="0"/>
              </a:rPr>
              <a:t> – это не только обучение детей основам здорового образа жизни, не только осторожное и правильное поведение детей в тех или иных ситуациях. А так же и безопасность образовательного процесса:</a:t>
            </a:r>
          </a:p>
        </p:txBody>
      </p:sp>
      <p:pic>
        <p:nvPicPr>
          <p:cNvPr id="12293" name="Picture 7" descr="C:\Users\Алёнушка\Saved Games\Desktop\177692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888" y="5805264"/>
            <a:ext cx="45365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1679</TotalTime>
  <Words>1499</Words>
  <Application>Microsoft Office PowerPoint</Application>
  <PresentationFormat>Экран (4:3)</PresentationFormat>
  <Paragraphs>196</Paragraphs>
  <Slides>24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Century Gothic</vt:lpstr>
      <vt:lpstr>Comic Sans MS</vt:lpstr>
      <vt:lpstr>Times New Roman</vt:lpstr>
      <vt:lpstr>Wingdings</vt:lpstr>
      <vt:lpstr>Wingdings 3</vt:lpstr>
      <vt:lpstr>Легкий дым</vt:lpstr>
      <vt:lpstr> «Формирование у дошкольников  основ безопасности жизнедеятельности  и здорового образа жизни»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БЕЗОПАСНЫЕ УСЛОВИЯ ПРЕБЫВАНИЯ ДЕТЕЙ В ДОУ.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Расима Шакировна</cp:lastModifiedBy>
  <cp:revision>209</cp:revision>
  <dcterms:created xsi:type="dcterms:W3CDTF">2006-01-16T09:53:28Z</dcterms:created>
  <dcterms:modified xsi:type="dcterms:W3CDTF">2026-04-14T13:36:13Z</dcterms:modified>
</cp:coreProperties>
</file>